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1251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16BBA4-7365-47B1-B51C-C71980FB379A}" type="datetimeFigureOut">
              <a:rPr lang="zh-CN" altLang="en-US" smtClean="0"/>
              <a:t>2016/10/8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A37D86-2800-4B69-A680-E360028DB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5474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2016</a:t>
            </a:r>
            <a:r>
              <a:rPr lang="zh-CN" altLang="en-US"/>
              <a:t>年</a:t>
            </a:r>
            <a:r>
              <a:rPr lang="en-US" altLang="zh-CN"/>
              <a:t>10</a:t>
            </a:r>
            <a:r>
              <a:rPr lang="zh-CN" altLang="en-US"/>
              <a:t>月</a:t>
            </a:r>
            <a:r>
              <a:rPr lang="en-US" altLang="zh-CN"/>
              <a:t>9</a:t>
            </a:r>
            <a:r>
              <a:rPr lang="zh-CN" altLang="en-US"/>
              <a:t>日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5D8F8-5E6D-4C86-82E1-EB97704BCA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704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2016</a:t>
            </a:r>
            <a:r>
              <a:rPr lang="zh-CN" altLang="en-US"/>
              <a:t>年</a:t>
            </a:r>
            <a:r>
              <a:rPr lang="en-US" altLang="zh-CN"/>
              <a:t>10</a:t>
            </a:r>
            <a:r>
              <a:rPr lang="zh-CN" altLang="en-US"/>
              <a:t>月</a:t>
            </a:r>
            <a:r>
              <a:rPr lang="en-US" altLang="zh-CN"/>
              <a:t>9</a:t>
            </a:r>
            <a:r>
              <a:rPr lang="zh-CN" altLang="en-US"/>
              <a:t>日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5D8F8-5E6D-4C86-82E1-EB97704BCA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7674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2016</a:t>
            </a:r>
            <a:r>
              <a:rPr lang="zh-CN" altLang="en-US"/>
              <a:t>年</a:t>
            </a:r>
            <a:r>
              <a:rPr lang="en-US" altLang="zh-CN"/>
              <a:t>10</a:t>
            </a:r>
            <a:r>
              <a:rPr lang="zh-CN" altLang="en-US"/>
              <a:t>月</a:t>
            </a:r>
            <a:r>
              <a:rPr lang="en-US" altLang="zh-CN"/>
              <a:t>9</a:t>
            </a:r>
            <a:r>
              <a:rPr lang="zh-CN" altLang="en-US"/>
              <a:t>日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5D8F8-5E6D-4C86-82E1-EB97704BCA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5798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2016</a:t>
            </a:r>
            <a:r>
              <a:rPr lang="zh-CN" altLang="en-US"/>
              <a:t>年</a:t>
            </a:r>
            <a:r>
              <a:rPr lang="en-US" altLang="zh-CN"/>
              <a:t>10</a:t>
            </a:r>
            <a:r>
              <a:rPr lang="zh-CN" altLang="en-US"/>
              <a:t>月</a:t>
            </a:r>
            <a:r>
              <a:rPr lang="en-US" altLang="zh-CN"/>
              <a:t>9</a:t>
            </a:r>
            <a:r>
              <a:rPr lang="zh-CN" altLang="en-US"/>
              <a:t>日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5D8F8-5E6D-4C86-82E1-EB97704BCA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5434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2016</a:t>
            </a:r>
            <a:r>
              <a:rPr lang="zh-CN" altLang="en-US"/>
              <a:t>年</a:t>
            </a:r>
            <a:r>
              <a:rPr lang="en-US" altLang="zh-CN"/>
              <a:t>10</a:t>
            </a:r>
            <a:r>
              <a:rPr lang="zh-CN" altLang="en-US"/>
              <a:t>月</a:t>
            </a:r>
            <a:r>
              <a:rPr lang="en-US" altLang="zh-CN"/>
              <a:t>9</a:t>
            </a:r>
            <a:r>
              <a:rPr lang="zh-CN" altLang="en-US"/>
              <a:t>日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5D8F8-5E6D-4C86-82E1-EB97704BCA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5035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2016</a:t>
            </a:r>
            <a:r>
              <a:rPr lang="zh-CN" altLang="en-US"/>
              <a:t>年</a:t>
            </a:r>
            <a:r>
              <a:rPr lang="en-US" altLang="zh-CN"/>
              <a:t>10</a:t>
            </a:r>
            <a:r>
              <a:rPr lang="zh-CN" altLang="en-US"/>
              <a:t>月</a:t>
            </a:r>
            <a:r>
              <a:rPr lang="en-US" altLang="zh-CN"/>
              <a:t>9</a:t>
            </a:r>
            <a:r>
              <a:rPr lang="zh-CN" altLang="en-US"/>
              <a:t>日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5D8F8-5E6D-4C86-82E1-EB97704BCA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5618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2016</a:t>
            </a:r>
            <a:r>
              <a:rPr lang="zh-CN" altLang="en-US"/>
              <a:t>年</a:t>
            </a:r>
            <a:r>
              <a:rPr lang="en-US" altLang="zh-CN"/>
              <a:t>10</a:t>
            </a:r>
            <a:r>
              <a:rPr lang="zh-CN" altLang="en-US"/>
              <a:t>月</a:t>
            </a:r>
            <a:r>
              <a:rPr lang="en-US" altLang="zh-CN"/>
              <a:t>9</a:t>
            </a:r>
            <a:r>
              <a:rPr lang="zh-CN" altLang="en-US"/>
              <a:t>日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5D8F8-5E6D-4C86-82E1-EB97704BCA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3081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2016</a:t>
            </a:r>
            <a:r>
              <a:rPr lang="zh-CN" altLang="en-US"/>
              <a:t>年</a:t>
            </a:r>
            <a:r>
              <a:rPr lang="en-US" altLang="zh-CN"/>
              <a:t>10</a:t>
            </a:r>
            <a:r>
              <a:rPr lang="zh-CN" altLang="en-US"/>
              <a:t>月</a:t>
            </a:r>
            <a:r>
              <a:rPr lang="en-US" altLang="zh-CN"/>
              <a:t>9</a:t>
            </a:r>
            <a:r>
              <a:rPr lang="zh-CN" altLang="en-US"/>
              <a:t>日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5D8F8-5E6D-4C86-82E1-EB97704BCA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4401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2057400" cy="365125"/>
          </a:xfrm>
        </p:spPr>
        <p:txBody>
          <a:bodyPr/>
          <a:lstStyle/>
          <a:p>
            <a:r>
              <a:rPr lang="en-US" altLang="zh-CN"/>
              <a:t>2016</a:t>
            </a:r>
            <a:r>
              <a:rPr lang="zh-CN" altLang="en-US"/>
              <a:t>年</a:t>
            </a:r>
            <a:r>
              <a:rPr lang="en-US" altLang="zh-CN"/>
              <a:t>10</a:t>
            </a:r>
            <a:r>
              <a:rPr lang="zh-CN" altLang="en-US"/>
              <a:t>月</a:t>
            </a:r>
            <a:r>
              <a:rPr lang="en-US" altLang="zh-CN"/>
              <a:t>9</a:t>
            </a:r>
            <a:r>
              <a:rPr lang="zh-CN" altLang="en-US"/>
              <a:t>日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189639" y="6492874"/>
            <a:ext cx="445407" cy="365125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A795D8F8-5E6D-4C86-82E1-EB97704BCA3A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55301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2016</a:t>
            </a:r>
            <a:r>
              <a:rPr lang="zh-CN" altLang="en-US"/>
              <a:t>年</a:t>
            </a:r>
            <a:r>
              <a:rPr lang="en-US" altLang="zh-CN"/>
              <a:t>10</a:t>
            </a:r>
            <a:r>
              <a:rPr lang="zh-CN" altLang="en-US"/>
              <a:t>月</a:t>
            </a:r>
            <a:r>
              <a:rPr lang="en-US" altLang="zh-CN"/>
              <a:t>9</a:t>
            </a:r>
            <a:r>
              <a:rPr lang="zh-CN" altLang="en-US"/>
              <a:t>日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5D8F8-5E6D-4C86-82E1-EB97704BCA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15788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2016</a:t>
            </a:r>
            <a:r>
              <a:rPr lang="zh-CN" altLang="en-US"/>
              <a:t>年</a:t>
            </a:r>
            <a:r>
              <a:rPr lang="en-US" altLang="zh-CN"/>
              <a:t>10</a:t>
            </a:r>
            <a:r>
              <a:rPr lang="zh-CN" altLang="en-US"/>
              <a:t>月</a:t>
            </a:r>
            <a:r>
              <a:rPr lang="en-US" altLang="zh-CN"/>
              <a:t>9</a:t>
            </a:r>
            <a:r>
              <a:rPr lang="zh-CN" altLang="en-US"/>
              <a:t>日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5D8F8-5E6D-4C86-82E1-EB97704BCA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7477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/>
              <a:t>2016</a:t>
            </a:r>
            <a:r>
              <a:rPr lang="zh-CN" altLang="en-US"/>
              <a:t>年</a:t>
            </a:r>
            <a:r>
              <a:rPr lang="en-US" altLang="zh-CN"/>
              <a:t>10</a:t>
            </a:r>
            <a:r>
              <a:rPr lang="zh-CN" altLang="en-US"/>
              <a:t>月</a:t>
            </a:r>
            <a:r>
              <a:rPr lang="en-US" altLang="zh-CN"/>
              <a:t>9</a:t>
            </a:r>
            <a:r>
              <a:rPr lang="zh-CN" altLang="en-US"/>
              <a:t>日</a:t>
            </a:r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35778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5D8F8-5E6D-4C86-82E1-EB97704BCA3A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7511545" y="5014686"/>
            <a:ext cx="1632455" cy="1843314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99029"/>
          </a:xfrm>
          <a:prstGeom prst="rect">
            <a:avLst/>
          </a:prstGeom>
        </p:spPr>
      </p:pic>
      <p:sp>
        <p:nvSpPr>
          <p:cNvPr id="9" name="文本框 8"/>
          <p:cNvSpPr txBox="1"/>
          <p:nvPr userDrawn="1"/>
        </p:nvSpPr>
        <p:spPr>
          <a:xfrm>
            <a:off x="2633007" y="326348"/>
            <a:ext cx="38779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>
                <a:solidFill>
                  <a:schemeClr val="bg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彩虹之家基督教会</a:t>
            </a:r>
          </a:p>
        </p:txBody>
      </p:sp>
    </p:spTree>
    <p:extLst>
      <p:ext uri="{BB962C8B-B14F-4D97-AF65-F5344CB8AC3E}">
        <p14:creationId xmlns:p14="http://schemas.microsoft.com/office/powerpoint/2010/main" val="1905111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711298" y="624114"/>
            <a:ext cx="808426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8800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我有平安如江河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2404068" y="4303455"/>
            <a:ext cx="4698723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altLang="zh-CN" sz="3200" b="1" dirty="0">
              <a:solidFill>
                <a:srgbClr val="002060"/>
              </a:solidFill>
              <a:latin typeface="华文仿宋" panose="02010600040101010101" pitchFamily="2" charset="-122"/>
              <a:ea typeface="华文仿宋" panose="02010600040101010101" pitchFamily="2" charset="-122"/>
            </a:endParaRPr>
          </a:p>
          <a:p>
            <a:pPr algn="ctr"/>
            <a:r>
              <a:rPr lang="zh-CN" altLang="en-US" sz="3200" b="1" dirty="0">
                <a:solidFill>
                  <a:srgbClr val="002060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冀胤霖   弟兄</a:t>
            </a:r>
            <a:endParaRPr lang="en-US" altLang="zh-CN" sz="3200" b="1" dirty="0">
              <a:solidFill>
                <a:srgbClr val="002060"/>
              </a:solidFill>
              <a:latin typeface="华文仿宋" panose="02010600040101010101" pitchFamily="2" charset="-122"/>
              <a:ea typeface="华文仿宋" panose="02010600040101010101" pitchFamily="2" charset="-122"/>
            </a:endParaRPr>
          </a:p>
          <a:p>
            <a:pPr algn="ctr"/>
            <a:endParaRPr lang="en-US" altLang="zh-CN" sz="3200" b="1" dirty="0">
              <a:solidFill>
                <a:srgbClr val="002060"/>
              </a:solidFill>
              <a:latin typeface="华文仿宋" panose="02010600040101010101" pitchFamily="2" charset="-122"/>
              <a:ea typeface="华文仿宋" panose="02010600040101010101" pitchFamily="2" charset="-122"/>
            </a:endParaRPr>
          </a:p>
          <a:p>
            <a:pPr algn="ctr"/>
            <a:r>
              <a:rPr lang="zh-CN" altLang="en-US" sz="3200" b="1" dirty="0">
                <a:solidFill>
                  <a:srgbClr val="002060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新加坡彩虹之家基督教会</a:t>
            </a:r>
            <a:endParaRPr lang="en-US" altLang="zh-CN" sz="3200" b="1" dirty="0">
              <a:solidFill>
                <a:srgbClr val="002060"/>
              </a:solidFill>
              <a:latin typeface="华文仿宋" panose="02010600040101010101" pitchFamily="2" charset="-122"/>
              <a:ea typeface="华文仿宋" panose="02010600040101010101" pitchFamily="2" charset="-122"/>
            </a:endParaRPr>
          </a:p>
          <a:p>
            <a:pPr algn="ctr"/>
            <a:r>
              <a:rPr lang="en-US" altLang="zh-CN" sz="3200" b="1" dirty="0">
                <a:solidFill>
                  <a:srgbClr val="002060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2016</a:t>
            </a:r>
            <a:r>
              <a:rPr lang="zh-CN" altLang="en-US" sz="3200" b="1" dirty="0">
                <a:solidFill>
                  <a:srgbClr val="002060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年</a:t>
            </a:r>
            <a:r>
              <a:rPr lang="en-US" altLang="zh-CN" sz="3200" b="1" dirty="0">
                <a:solidFill>
                  <a:srgbClr val="002060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10</a:t>
            </a:r>
            <a:r>
              <a:rPr lang="zh-CN" altLang="en-US" sz="3200" b="1" dirty="0">
                <a:solidFill>
                  <a:srgbClr val="002060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月</a:t>
            </a:r>
            <a:r>
              <a:rPr lang="en-US" altLang="zh-CN" sz="3200" b="1" dirty="0">
                <a:solidFill>
                  <a:srgbClr val="002060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9</a:t>
            </a:r>
            <a:r>
              <a:rPr lang="zh-CN" altLang="en-US" sz="3200" b="1" dirty="0">
                <a:solidFill>
                  <a:srgbClr val="002060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日</a:t>
            </a:r>
            <a:r>
              <a:rPr lang="en-US" altLang="zh-CN" sz="3200" b="1" dirty="0">
                <a:solidFill>
                  <a:srgbClr val="002060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-</a:t>
            </a:r>
            <a:r>
              <a:rPr lang="zh-CN" altLang="en-US" sz="3200" b="1" dirty="0">
                <a:solidFill>
                  <a:srgbClr val="002060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主日信息</a:t>
            </a:r>
          </a:p>
        </p:txBody>
      </p:sp>
    </p:spTree>
    <p:extLst>
      <p:ext uri="{BB962C8B-B14F-4D97-AF65-F5344CB8AC3E}">
        <p14:creationId xmlns:p14="http://schemas.microsoft.com/office/powerpoint/2010/main" val="2939911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2016</a:t>
            </a:r>
            <a:r>
              <a:rPr lang="zh-CN" altLang="en-US"/>
              <a:t>年</a:t>
            </a:r>
            <a:r>
              <a:rPr lang="en-US" altLang="zh-CN"/>
              <a:t>10</a:t>
            </a:r>
            <a:r>
              <a:rPr lang="zh-CN" altLang="en-US"/>
              <a:t>月</a:t>
            </a:r>
            <a:r>
              <a:rPr lang="en-US" altLang="zh-CN"/>
              <a:t>9</a:t>
            </a:r>
            <a:r>
              <a:rPr lang="zh-CN" altLang="en-US"/>
              <a:t>日</a:t>
            </a: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4294967295"/>
          </p:nvPr>
        </p:nvSpPr>
        <p:spPr>
          <a:xfrm>
            <a:off x="2912835" y="6492875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5D8F8-5E6D-4C86-82E1-EB97704BCA3A}" type="slidenum">
              <a:rPr lang="zh-CN" altLang="en-US" smtClean="0"/>
              <a:t>2</a:t>
            </a:fld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-58059" y="1291771"/>
            <a:ext cx="863600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1 </a:t>
            </a:r>
            <a:r>
              <a:rPr lang="zh-CN" altLang="en-US" sz="24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前面的话</a:t>
            </a:r>
            <a:endParaRPr lang="en-US" altLang="zh-CN" sz="2400" b="1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endParaRPr lang="en-US" altLang="zh-CN" sz="2400" b="1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r>
              <a:rPr lang="en-US" altLang="zh-CN" sz="24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2 </a:t>
            </a:r>
            <a:r>
              <a:rPr lang="zh-CN" altLang="en-US" sz="24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主题经文</a:t>
            </a:r>
            <a:r>
              <a:rPr lang="en-US" altLang="zh-CN" sz="24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——</a:t>
            </a:r>
            <a:r>
              <a:rPr lang="zh-CN" altLang="en-US" sz="24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我有平安如江河</a:t>
            </a:r>
            <a:endParaRPr lang="en-US" altLang="zh-CN" sz="2400" b="1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r>
              <a:rPr lang="en-US" altLang="zh-CN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   </a:t>
            </a:r>
            <a:r>
              <a:rPr lang="zh-CN" altLang="en-US" sz="14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（</a:t>
            </a:r>
            <a:r>
              <a:rPr lang="zh-CN" altLang="zh-CN" sz="14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约</a:t>
            </a:r>
            <a:r>
              <a:rPr lang="en-US" altLang="zh-CN" sz="14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7</a:t>
            </a:r>
            <a:r>
              <a:rPr lang="zh-CN" altLang="zh-CN" sz="14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：</a:t>
            </a:r>
            <a:r>
              <a:rPr lang="en-US" altLang="zh-CN" sz="14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38-39/</a:t>
            </a:r>
            <a:r>
              <a:rPr lang="zh-CN" altLang="en-US" sz="14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约</a:t>
            </a:r>
            <a:r>
              <a:rPr lang="en-US" altLang="zh-CN" sz="14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14</a:t>
            </a:r>
            <a:r>
              <a:rPr lang="zh-CN" altLang="zh-CN" sz="14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：</a:t>
            </a:r>
            <a:r>
              <a:rPr lang="en-US" altLang="zh-CN" sz="14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27 /</a:t>
            </a:r>
            <a:r>
              <a:rPr lang="zh-CN" altLang="en-US" sz="14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约</a:t>
            </a:r>
            <a:r>
              <a:rPr lang="en-US" altLang="zh-CN" sz="14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16</a:t>
            </a:r>
            <a:r>
              <a:rPr lang="zh-CN" altLang="en-US" sz="14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：</a:t>
            </a:r>
            <a:r>
              <a:rPr lang="en-US" altLang="zh-CN" sz="14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33</a:t>
            </a:r>
            <a:r>
              <a:rPr lang="zh-CN" altLang="en-US" sz="14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）</a:t>
            </a:r>
            <a:r>
              <a:rPr lang="en-US" altLang="zh-CN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   </a:t>
            </a:r>
            <a:endParaRPr lang="en-US" altLang="zh-CN" sz="2400" b="1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endParaRPr lang="en-US" altLang="zh-CN" sz="2400" b="1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r>
              <a:rPr lang="en-US" altLang="zh-CN" sz="24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3 </a:t>
            </a:r>
            <a:r>
              <a:rPr lang="zh-CN" altLang="en-US" sz="24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信仰落地</a:t>
            </a:r>
            <a:endParaRPr lang="en-US" altLang="zh-CN" sz="1400" b="1" dirty="0">
              <a:solidFill>
                <a:srgbClr val="FF00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r>
              <a:rPr lang="en-US" altLang="zh-CN" sz="20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    3.1 </a:t>
            </a:r>
            <a:r>
              <a:rPr lang="zh-CN" altLang="en-US" sz="20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得生命平安的前提：回归人在宇宙中的本位 </a:t>
            </a:r>
            <a:endParaRPr lang="en-US" altLang="zh-CN" sz="2000" b="1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r>
              <a:rPr lang="en-US" altLang="zh-CN" sz="20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   </a:t>
            </a:r>
            <a:r>
              <a:rPr lang="zh-CN" altLang="en-US" sz="16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（</a:t>
            </a:r>
            <a:r>
              <a:rPr lang="zh-CN" altLang="zh-CN" sz="16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约</a:t>
            </a:r>
            <a:r>
              <a:rPr lang="en-US" altLang="zh-CN" sz="16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14</a:t>
            </a:r>
            <a:r>
              <a:rPr lang="zh-CN" altLang="zh-CN" sz="16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：</a:t>
            </a:r>
            <a:r>
              <a:rPr lang="en-US" altLang="zh-CN" sz="16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3 /</a:t>
            </a:r>
            <a:r>
              <a:rPr lang="zh-CN" altLang="zh-CN" sz="16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来</a:t>
            </a:r>
            <a:r>
              <a:rPr lang="en-US" altLang="zh-CN" sz="16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9</a:t>
            </a:r>
            <a:r>
              <a:rPr lang="zh-CN" altLang="zh-CN" sz="16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：</a:t>
            </a:r>
            <a:r>
              <a:rPr lang="en-US" altLang="zh-CN" sz="16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24/</a:t>
            </a:r>
            <a:r>
              <a:rPr lang="zh-CN" altLang="en-US" sz="16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林前</a:t>
            </a:r>
            <a:r>
              <a:rPr lang="en-US" altLang="zh-CN" sz="16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10</a:t>
            </a:r>
            <a:r>
              <a:rPr lang="zh-CN" altLang="en-US" sz="16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：</a:t>
            </a:r>
            <a:r>
              <a:rPr lang="en-US" altLang="zh-CN" sz="16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31/</a:t>
            </a:r>
            <a:r>
              <a:rPr lang="zh-CN" altLang="en-US" sz="16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林后</a:t>
            </a:r>
            <a:r>
              <a:rPr lang="en-US" altLang="zh-CN" sz="16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5</a:t>
            </a:r>
            <a:r>
              <a:rPr lang="zh-CN" altLang="en-US" sz="16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：</a:t>
            </a:r>
            <a:r>
              <a:rPr lang="en-US" altLang="zh-CN" sz="16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14 /</a:t>
            </a:r>
            <a:r>
              <a:rPr lang="zh-CN" altLang="en-US" sz="16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出</a:t>
            </a:r>
            <a:r>
              <a:rPr lang="en-US" altLang="zh-CN" sz="16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8</a:t>
            </a:r>
            <a:r>
              <a:rPr lang="zh-CN" altLang="en-US" sz="16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：</a:t>
            </a:r>
            <a:r>
              <a:rPr lang="en-US" altLang="zh-CN" sz="16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1/</a:t>
            </a:r>
            <a:r>
              <a:rPr lang="zh-CN" altLang="en-US" sz="16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转第三页）</a:t>
            </a:r>
            <a:endParaRPr lang="en-US" altLang="zh-CN" sz="1600" b="1" dirty="0">
              <a:solidFill>
                <a:srgbClr val="FF00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r>
              <a:rPr lang="en-US" altLang="zh-CN" sz="20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    3.2 </a:t>
            </a:r>
            <a:r>
              <a:rPr lang="zh-CN" altLang="en-US" sz="20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操练基督徒内在生活（灵性）：拒绝纯理性主义</a:t>
            </a:r>
            <a:endParaRPr lang="en-US" altLang="zh-CN" sz="2000" b="1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r>
              <a:rPr lang="en-US" altLang="zh-CN" sz="20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   </a:t>
            </a:r>
            <a:r>
              <a:rPr lang="zh-CN" altLang="en-US" sz="16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（雅</a:t>
            </a:r>
            <a:r>
              <a:rPr lang="en-US" altLang="zh-CN" sz="16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4</a:t>
            </a:r>
            <a:r>
              <a:rPr lang="zh-CN" altLang="en-US" sz="16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：</a:t>
            </a:r>
            <a:r>
              <a:rPr lang="en-US" altLang="zh-CN" sz="16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8a/</a:t>
            </a:r>
            <a:r>
              <a:rPr lang="zh-CN" altLang="en-US" sz="16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诗</a:t>
            </a:r>
            <a:r>
              <a:rPr lang="en-US" altLang="zh-CN" sz="16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73</a:t>
            </a:r>
            <a:r>
              <a:rPr lang="zh-CN" altLang="en-US" sz="16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：</a:t>
            </a:r>
            <a:r>
              <a:rPr lang="en-US" altLang="zh-CN" sz="16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28a/</a:t>
            </a:r>
            <a:r>
              <a:rPr lang="zh-CN" altLang="en-US" sz="16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诗</a:t>
            </a:r>
            <a:r>
              <a:rPr lang="en-US" altLang="zh-CN" sz="16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143</a:t>
            </a:r>
            <a:r>
              <a:rPr lang="zh-CN" altLang="en-US" sz="16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：</a:t>
            </a:r>
            <a:r>
              <a:rPr lang="en-US" altLang="zh-CN" sz="16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8/</a:t>
            </a:r>
            <a:r>
              <a:rPr lang="zh-CN" altLang="en-US" sz="16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诗</a:t>
            </a:r>
            <a:r>
              <a:rPr lang="en-US" altLang="zh-CN" sz="16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63</a:t>
            </a:r>
            <a:r>
              <a:rPr lang="zh-CN" altLang="en-US" sz="16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：</a:t>
            </a:r>
            <a:r>
              <a:rPr lang="en-US" altLang="zh-CN" sz="16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5-6/</a:t>
            </a:r>
            <a:r>
              <a:rPr lang="zh-CN" altLang="en-US" sz="16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林后</a:t>
            </a:r>
            <a:r>
              <a:rPr lang="en-US" altLang="zh-CN" sz="16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13</a:t>
            </a:r>
            <a:r>
              <a:rPr lang="zh-CN" altLang="en-US" sz="16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：</a:t>
            </a:r>
            <a:r>
              <a:rPr lang="en-US" altLang="zh-CN" sz="16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3b</a:t>
            </a:r>
            <a:r>
              <a:rPr lang="zh-CN" altLang="en-US" sz="16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）</a:t>
            </a:r>
            <a:endParaRPr lang="en-US" altLang="zh-CN" sz="1600" b="1" dirty="0">
              <a:solidFill>
                <a:srgbClr val="FF00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r>
              <a:rPr lang="en-US" altLang="zh-CN" sz="20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    3.3 </a:t>
            </a:r>
            <a:r>
              <a:rPr lang="zh-CN" altLang="en-US" sz="20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守住纯正话语的规模（理性）：拒绝反智主义</a:t>
            </a:r>
            <a:endParaRPr lang="en-US" altLang="zh-CN" sz="2000" b="1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r>
              <a:rPr lang="en-US" altLang="zh-CN" sz="20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   </a:t>
            </a:r>
            <a:r>
              <a:rPr lang="zh-CN" altLang="en-US" sz="16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（提后</a:t>
            </a:r>
            <a:r>
              <a:rPr lang="en-US" altLang="zh-CN" sz="16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1</a:t>
            </a:r>
            <a:r>
              <a:rPr lang="zh-CN" altLang="en-US" sz="16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：</a:t>
            </a:r>
            <a:r>
              <a:rPr lang="en-US" altLang="zh-CN" sz="16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13/</a:t>
            </a:r>
            <a:r>
              <a:rPr lang="zh-CN" altLang="en-US" sz="16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创</a:t>
            </a:r>
            <a:r>
              <a:rPr lang="en-US" altLang="zh-CN" sz="16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43</a:t>
            </a:r>
            <a:r>
              <a:rPr lang="zh-CN" altLang="en-US" sz="16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：</a:t>
            </a:r>
            <a:r>
              <a:rPr lang="en-US" altLang="zh-CN" sz="16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11-14/</a:t>
            </a:r>
            <a:r>
              <a:rPr lang="zh-CN" altLang="en-US" sz="16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但</a:t>
            </a:r>
            <a:r>
              <a:rPr lang="en-US" altLang="zh-CN" sz="16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3</a:t>
            </a:r>
            <a:r>
              <a:rPr lang="zh-CN" altLang="en-US" sz="16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：</a:t>
            </a:r>
            <a:r>
              <a:rPr lang="en-US" altLang="zh-CN" sz="16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16-18/</a:t>
            </a:r>
            <a:r>
              <a:rPr lang="zh-CN" altLang="en-US" sz="16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耶</a:t>
            </a:r>
            <a:r>
              <a:rPr lang="en-US" altLang="zh-CN" sz="16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29</a:t>
            </a:r>
            <a:r>
              <a:rPr lang="zh-CN" altLang="en-US" sz="16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：</a:t>
            </a:r>
            <a:r>
              <a:rPr lang="en-US" altLang="zh-CN" sz="16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11/</a:t>
            </a:r>
            <a:r>
              <a:rPr lang="zh-CN" altLang="en-US" sz="16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腓</a:t>
            </a:r>
            <a:r>
              <a:rPr lang="en-US" altLang="zh-CN" sz="16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4</a:t>
            </a:r>
            <a:r>
              <a:rPr lang="zh-CN" altLang="en-US" sz="16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：</a:t>
            </a:r>
            <a:r>
              <a:rPr lang="en-US" altLang="zh-CN" sz="16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12-13</a:t>
            </a:r>
            <a:r>
              <a:rPr lang="zh-CN" altLang="en-US" sz="16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）</a:t>
            </a:r>
            <a:endParaRPr lang="en-US" altLang="zh-CN" sz="1600" b="1" dirty="0">
              <a:solidFill>
                <a:srgbClr val="FF00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r>
              <a:rPr lang="en-US" altLang="zh-CN" sz="16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     </a:t>
            </a:r>
            <a:r>
              <a:rPr lang="en-US" altLang="zh-CN" sz="20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3.4 </a:t>
            </a:r>
            <a:r>
              <a:rPr lang="zh-CN" altLang="en-US" sz="20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浅谈教会合一：竭力保守圣灵所赐合而为一的心</a:t>
            </a:r>
            <a:endParaRPr lang="en-US" altLang="zh-CN" sz="2000" b="1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r>
              <a:rPr lang="en-US" altLang="zh-CN" sz="16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   </a:t>
            </a:r>
            <a:r>
              <a:rPr lang="zh-CN" altLang="en-US" sz="16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（弗</a:t>
            </a:r>
            <a:r>
              <a:rPr lang="en-US" altLang="zh-CN" sz="16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4</a:t>
            </a:r>
            <a:r>
              <a:rPr lang="zh-CN" altLang="en-US" sz="16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：</a:t>
            </a:r>
            <a:r>
              <a:rPr lang="en-US" altLang="zh-CN" sz="16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1-6</a:t>
            </a:r>
            <a:r>
              <a:rPr lang="zh-CN" altLang="en-US" sz="16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）</a:t>
            </a:r>
            <a:endParaRPr lang="en-US" altLang="zh-CN" sz="1600" b="1" dirty="0">
              <a:solidFill>
                <a:srgbClr val="FF00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endParaRPr lang="en-US" altLang="zh-CN" sz="2400" b="1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r>
              <a:rPr lang="en-US" altLang="zh-CN" sz="24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4 </a:t>
            </a:r>
            <a:r>
              <a:rPr lang="zh-CN" altLang="en-US" sz="24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末了的话</a:t>
            </a:r>
            <a:r>
              <a:rPr lang="zh-CN" altLang="en-US" sz="14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（诗</a:t>
            </a:r>
            <a:r>
              <a:rPr lang="en-US" altLang="zh-CN" sz="14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29:10</a:t>
            </a:r>
            <a:r>
              <a:rPr lang="zh-CN" altLang="en-US" sz="14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749586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: 圆角 9"/>
          <p:cNvSpPr/>
          <p:nvPr/>
        </p:nvSpPr>
        <p:spPr>
          <a:xfrm>
            <a:off x="4420259" y="1364342"/>
            <a:ext cx="1493958" cy="1349829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9600" dirty="0">
                <a:solidFill>
                  <a:srgbClr val="FF0000"/>
                </a:solidFill>
              </a:rPr>
              <a:t>&lt;</a:t>
            </a:r>
            <a:endParaRPr lang="zh-CN" altLang="en-US" sz="9600" dirty="0">
              <a:solidFill>
                <a:srgbClr val="FF0000"/>
              </a:solidFill>
            </a:endParaRPr>
          </a:p>
        </p:txBody>
      </p:sp>
      <p:sp>
        <p:nvSpPr>
          <p:cNvPr id="9" name="矩形: 圆角 8"/>
          <p:cNvSpPr/>
          <p:nvPr/>
        </p:nvSpPr>
        <p:spPr>
          <a:xfrm>
            <a:off x="6067249" y="1364343"/>
            <a:ext cx="2793659" cy="1349829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8" name="矩形: 圆角 7"/>
          <p:cNvSpPr/>
          <p:nvPr/>
        </p:nvSpPr>
        <p:spPr>
          <a:xfrm>
            <a:off x="145994" y="1364342"/>
            <a:ext cx="3972036" cy="1349829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2016</a:t>
            </a:r>
            <a:r>
              <a:rPr lang="zh-CN" altLang="en-US"/>
              <a:t>年</a:t>
            </a:r>
            <a:r>
              <a:rPr lang="en-US" altLang="zh-CN"/>
              <a:t>10</a:t>
            </a:r>
            <a:r>
              <a:rPr lang="zh-CN" altLang="en-US"/>
              <a:t>月</a:t>
            </a:r>
            <a:r>
              <a:rPr lang="en-US" altLang="zh-CN"/>
              <a:t>9</a:t>
            </a:r>
            <a:r>
              <a:rPr lang="zh-CN" altLang="en-US"/>
              <a:t>日</a:t>
            </a: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4294967295"/>
          </p:nvPr>
        </p:nvSpPr>
        <p:spPr>
          <a:xfrm>
            <a:off x="2912835" y="6492875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5D8F8-5E6D-4C86-82E1-EB97704BCA3A}" type="slidenum">
              <a:rPr lang="zh-CN" altLang="en-US" smtClean="0"/>
              <a:pPr/>
              <a:t>3</a:t>
            </a:fld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/>
              <p:cNvSpPr txBox="1"/>
              <p:nvPr/>
            </p:nvSpPr>
            <p:spPr>
              <a:xfrm>
                <a:off x="270732" y="1574798"/>
                <a:ext cx="5341256" cy="8599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0.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altLang="zh-CN" sz="4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en-US" altLang="zh-CN" sz="4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9</m:t>
                        </m:r>
                      </m:e>
                    </m:acc>
                  </m:oMath>
                </a14:m>
                <a:r>
                  <a:rPr lang="en-US" altLang="zh-CN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=0.99999…</a:t>
                </a:r>
                <a:endParaRPr lang="zh-CN" altLang="en-US" sz="4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文本框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732" y="1574798"/>
                <a:ext cx="5341256" cy="859979"/>
              </a:xfrm>
              <a:prstGeom prst="rect">
                <a:avLst/>
              </a:prstGeom>
              <a:blipFill>
                <a:blip r:embed="rId2"/>
                <a:stretch>
                  <a:fillRect l="-5131" t="-12057" b="-3758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文本框 6"/>
          <p:cNvSpPr txBox="1"/>
          <p:nvPr/>
        </p:nvSpPr>
        <p:spPr>
          <a:xfrm>
            <a:off x="6306187" y="1603780"/>
            <a:ext cx="14157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2"/>
            <a:r>
              <a:rPr lang="en-US" altLang="zh-C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CN" alt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839548" y="1359941"/>
            <a:ext cx="5061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en-US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本框 12"/>
              <p:cNvSpPr txBox="1"/>
              <p:nvPr/>
            </p:nvSpPr>
            <p:spPr>
              <a:xfrm>
                <a:off x="117895" y="2820171"/>
                <a:ext cx="8908208" cy="10786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0.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altLang="zh-CN" sz="4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en-US" altLang="zh-CN" sz="4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9</m:t>
                        </m:r>
                      </m:e>
                    </m:acc>
                  </m:oMath>
                </a14:m>
                <a:r>
                  <a:rPr lang="en-US" altLang="zh-CN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=0.99999…= 3</a:t>
                </a:r>
                <a:r>
                  <a:rPr lang="zh-CN" altLang="en-US" sz="4000" dirty="0"/>
                  <a:t> </a:t>
                </a:r>
                <a:r>
                  <a:rPr lang="en-US" altLang="zh-CN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×</a:t>
                </a:r>
                <a:r>
                  <a:rPr lang="en-US" altLang="zh-CN" sz="4000" dirty="0"/>
                  <a:t> </a:t>
                </a:r>
                <a:r>
                  <a:rPr lang="en-US" altLang="zh-CN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0.33333…= 3</a:t>
                </a:r>
                <a:r>
                  <a:rPr lang="zh-CN" altLang="en-US" sz="4000" dirty="0"/>
                  <a:t> </a:t>
                </a:r>
                <a:r>
                  <a:rPr lang="en-US" altLang="zh-CN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×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40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4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4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altLang="zh-CN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=1</a:t>
                </a:r>
                <a:endParaRPr lang="zh-CN" altLang="en-US" sz="4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文本框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895" y="2820171"/>
                <a:ext cx="8908208" cy="1078693"/>
              </a:xfrm>
              <a:prstGeom prst="rect">
                <a:avLst/>
              </a:prstGeom>
              <a:blipFill>
                <a:blip r:embed="rId3"/>
                <a:stretch>
                  <a:fillRect l="-2394" r="-1505" b="-1129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矩形 5"/>
          <p:cNvSpPr/>
          <p:nvPr/>
        </p:nvSpPr>
        <p:spPr>
          <a:xfrm>
            <a:off x="145994" y="3867345"/>
            <a:ext cx="871491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结论：理性无法触及无限，理性顶多说服你接受真理，</a:t>
            </a:r>
            <a:endParaRPr lang="en-US" altLang="zh-CN" sz="2800" dirty="0">
              <a:solidFill>
                <a:srgbClr val="FF00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r>
              <a:rPr lang="zh-CN" altLang="en-US" sz="2800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         不能触及真理，更谈不上相交！</a:t>
            </a:r>
            <a:endParaRPr lang="en-US" altLang="zh-CN" sz="2800" dirty="0">
              <a:solidFill>
                <a:srgbClr val="FF00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45994" y="5180109"/>
            <a:ext cx="87553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应用：神是个灵，所以拜他的，必须用心灵和诚</a:t>
            </a:r>
            <a:endParaRPr lang="en-US" altLang="zh-CN" sz="2800" dirty="0">
              <a:solidFill>
                <a:srgbClr val="FF00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r>
              <a:rPr lang="en-US" altLang="zh-CN" sz="2800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         </a:t>
            </a:r>
            <a:r>
              <a:rPr lang="zh-CN" altLang="en-US" sz="2800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实拜他！（约翰福音</a:t>
            </a:r>
            <a:r>
              <a:rPr lang="en-US" altLang="zh-CN" sz="2800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4</a:t>
            </a:r>
            <a:r>
              <a:rPr lang="zh-CN" altLang="en-US" sz="2800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：</a:t>
            </a:r>
            <a:r>
              <a:rPr lang="en-US" altLang="zh-CN" sz="2800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24</a:t>
            </a:r>
            <a:r>
              <a:rPr lang="zh-CN" altLang="en-US" sz="2800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）</a:t>
            </a:r>
            <a:endParaRPr lang="en-US" altLang="zh-CN" sz="2800" dirty="0">
              <a:solidFill>
                <a:srgbClr val="FF00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81630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3" grpId="0"/>
      <p:bldP spid="6" grpId="0"/>
      <p:bldP spid="12" grpId="0"/>
    </p:bldLst>
  </p:timing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1400</TotalTime>
  <Words>292</Words>
  <Application>Microsoft Office PowerPoint</Application>
  <PresentationFormat>全屏显示(4:3)</PresentationFormat>
  <Paragraphs>35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4" baseType="lpstr">
      <vt:lpstr>等线</vt:lpstr>
      <vt:lpstr>等线 Light</vt:lpstr>
      <vt:lpstr>华文仿宋</vt:lpstr>
      <vt:lpstr>华文行楷</vt:lpstr>
      <vt:lpstr>华文中宋</vt:lpstr>
      <vt:lpstr>Arial</vt:lpstr>
      <vt:lpstr>Calibri</vt:lpstr>
      <vt:lpstr>Calibri Light</vt:lpstr>
      <vt:lpstr>Cambria Math</vt:lpstr>
      <vt:lpstr>Times New Roman</vt:lpstr>
      <vt:lpstr>Office 主题​​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#JI YINLIN#</dc:creator>
  <cp:lastModifiedBy>#JI YINLIN#</cp:lastModifiedBy>
  <cp:revision>51</cp:revision>
  <cp:lastPrinted>2016-10-05T09:17:55Z</cp:lastPrinted>
  <dcterms:created xsi:type="dcterms:W3CDTF">2016-10-02T03:09:33Z</dcterms:created>
  <dcterms:modified xsi:type="dcterms:W3CDTF">2016-10-08T14:25:34Z</dcterms:modified>
</cp:coreProperties>
</file>